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60" r:id="rId2"/>
  </p:sldMasterIdLst>
  <p:notesMasterIdLst>
    <p:notesMasterId r:id="rId31"/>
  </p:notesMasterIdLst>
  <p:sldIdLst>
    <p:sldId id="256" r:id="rId3"/>
    <p:sldId id="257" r:id="rId4"/>
    <p:sldId id="258" r:id="rId5"/>
    <p:sldId id="259" r:id="rId6"/>
    <p:sldId id="260" r:id="rId7"/>
    <p:sldId id="261" r:id="rId8"/>
    <p:sldId id="291" r:id="rId9"/>
    <p:sldId id="262" r:id="rId10"/>
    <p:sldId id="263" r:id="rId11"/>
    <p:sldId id="264" r:id="rId12"/>
    <p:sldId id="292" r:id="rId13"/>
    <p:sldId id="293" r:id="rId14"/>
    <p:sldId id="268" r:id="rId15"/>
    <p:sldId id="269" r:id="rId16"/>
    <p:sldId id="270" r:id="rId17"/>
    <p:sldId id="271" r:id="rId18"/>
    <p:sldId id="298" r:id="rId19"/>
    <p:sldId id="299" r:id="rId20"/>
    <p:sldId id="300" r:id="rId21"/>
    <p:sldId id="274" r:id="rId22"/>
    <p:sldId id="301" r:id="rId23"/>
    <p:sldId id="275" r:id="rId24"/>
    <p:sldId id="280" r:id="rId25"/>
    <p:sldId id="281" r:id="rId26"/>
    <p:sldId id="282" r:id="rId27"/>
    <p:sldId id="283" r:id="rId28"/>
    <p:sldId id="284" r:id="rId29"/>
    <p:sldId id="285" r:id="rId30"/>
  </p:sldIdLst>
  <p:sldSz cx="12192000" cy="6858000"/>
  <p:notesSz cx="6858000" cy="9144000"/>
  <p:embeddedFontLst>
    <p:embeddedFont>
      <p:font typeface="Calibri" panose="020F0502020204030204" pitchFamily="34" charset="0"/>
      <p:regular r:id="rId32"/>
      <p:bold r:id="rId33"/>
      <p:italic r:id="rId34"/>
      <p:boldItalic r:id="rId35"/>
    </p:embeddedFont>
    <p:embeddedFont>
      <p:font typeface="Montserrat Light" panose="00000400000000000000" pitchFamily="2" charset="0"/>
      <p:regular r:id="rId36"/>
      <p:bold r:id="rId37"/>
      <p:italic r:id="rId38"/>
      <p:boldItalic r:id="rId39"/>
    </p:embeddedFont>
    <p:embeddedFont>
      <p:font typeface="Roboto Mono" panose="020B0604020202020204" charset="0"/>
      <p:regular r:id="rId40"/>
      <p:bold r:id="rId41"/>
      <p:italic r:id="rId42"/>
      <p:boldItalic r:id="rId43"/>
    </p:embeddedFont>
    <p:embeddedFont>
      <p:font typeface="Roboto Mono Light" panose="020B0604020202020204" charset="0"/>
      <p:regular r:id="rId44"/>
      <p:bold r:id="rId45"/>
      <p:italic r:id="rId46"/>
      <p:boldItalic r:id="rId47"/>
    </p:embeddedFont>
    <p:embeddedFont>
      <p:font typeface="Roboto Mono Medium" panose="020B0604020202020204" charset="0"/>
      <p:regular r:id="rId48"/>
      <p:bold r:id="rId49"/>
      <p:italic r:id="rId50"/>
      <p:boldItalic r:id="rId51"/>
    </p:embeddedFont>
    <p:embeddedFont>
      <p:font typeface="Sora" panose="020B0604020202020204" charset="0"/>
      <p:regular r:id="rId52"/>
      <p:bold r:id="rId5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59" roundtripDataSignature="AMtx7mjxhOICIoDviFNG13H5ziLP7lzJp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868" y="4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8.fntdata"/><Relationship Id="rId21" Type="http://schemas.openxmlformats.org/officeDocument/2006/relationships/slide" Target="slides/slide19.xml"/><Relationship Id="rId34" Type="http://schemas.openxmlformats.org/officeDocument/2006/relationships/font" Target="fonts/font3.fntdata"/><Relationship Id="rId42" Type="http://schemas.openxmlformats.org/officeDocument/2006/relationships/font" Target="fonts/font11.fntdata"/><Relationship Id="rId47" Type="http://schemas.openxmlformats.org/officeDocument/2006/relationships/font" Target="fonts/font16.fntdata"/><Relationship Id="rId50" Type="http://schemas.openxmlformats.org/officeDocument/2006/relationships/font" Target="fonts/font19.fntdata"/><Relationship Id="rId63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font" Target="fonts/font14.fntdata"/><Relationship Id="rId53" Type="http://schemas.openxmlformats.org/officeDocument/2006/relationships/font" Target="fonts/font22.fntdata"/><Relationship Id="rId5" Type="http://schemas.openxmlformats.org/officeDocument/2006/relationships/slide" Target="slides/slide3.xml"/><Relationship Id="rId61" Type="http://schemas.openxmlformats.org/officeDocument/2006/relationships/viewProps" Target="viewProps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font" Target="fonts/font4.fntdata"/><Relationship Id="rId43" Type="http://schemas.openxmlformats.org/officeDocument/2006/relationships/font" Target="fonts/font12.fntdata"/><Relationship Id="rId48" Type="http://schemas.openxmlformats.org/officeDocument/2006/relationships/font" Target="fonts/font17.fntdata"/><Relationship Id="rId8" Type="http://schemas.openxmlformats.org/officeDocument/2006/relationships/slide" Target="slides/slide6.xml"/><Relationship Id="rId51" Type="http://schemas.openxmlformats.org/officeDocument/2006/relationships/font" Target="fonts/font20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openxmlformats.org/officeDocument/2006/relationships/font" Target="fonts/font15.fntdata"/><Relationship Id="rId59" Type="http://customschemas.google.com/relationships/presentationmetadata" Target="metadata"/><Relationship Id="rId20" Type="http://schemas.openxmlformats.org/officeDocument/2006/relationships/slide" Target="slides/slide18.xml"/><Relationship Id="rId41" Type="http://schemas.openxmlformats.org/officeDocument/2006/relationships/font" Target="fonts/font10.fntdata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5.fntdata"/><Relationship Id="rId49" Type="http://schemas.openxmlformats.org/officeDocument/2006/relationships/font" Target="fonts/font18.fntdata"/><Relationship Id="rId10" Type="http://schemas.openxmlformats.org/officeDocument/2006/relationships/slide" Target="slides/slide8.xml"/><Relationship Id="rId31" Type="http://schemas.openxmlformats.org/officeDocument/2006/relationships/notesMaster" Target="notesMasters/notesMaster1.xml"/><Relationship Id="rId44" Type="http://schemas.openxmlformats.org/officeDocument/2006/relationships/font" Target="fonts/font13.fntdata"/><Relationship Id="rId52" Type="http://schemas.openxmlformats.org/officeDocument/2006/relationships/font" Target="fonts/font21.fntdata"/><Relationship Id="rId6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3" name="Google Shape;183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4" name="Google Shape;184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42ad2f6649_0_8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7" name="Google Shape;237;g142ad2f6649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42ad2f6649_0_8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7" name="Google Shape;237;g142ad2f6649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317473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42ad2f6649_0_8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7" name="Google Shape;237;g142ad2f6649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572706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42ad2f6649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1" name="Google Shape;261;g142ad2f6649_0_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Transisi antar outline</a:t>
            </a:r>
            <a:endParaRPr/>
          </a:p>
        </p:txBody>
      </p:sp>
      <p:sp>
        <p:nvSpPr>
          <p:cNvPr id="262" name="Google Shape;262;g142ad2f6649_0_4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42ad2f6649_0_10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7" name="Google Shape;267;g142ad2f6649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142ad2f6649_0_9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3" name="Google Shape;273;g142ad2f6649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1451da43991_0_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9" name="Google Shape;279;g1451da4399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1451da43991_0_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85" name="Google Shape;285;g1451da43991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6649304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1451da43991_0_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85" name="Google Shape;285;g1451da43991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217043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1451da43991_0_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85" name="Google Shape;285;g1451da43991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9586366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5" name="Google Shape;19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142ad2f6649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7" name="Google Shape;297;g142ad2f6649_0_6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Transisi antar outline</a:t>
            </a:r>
            <a:endParaRPr/>
          </a:p>
        </p:txBody>
      </p:sp>
      <p:sp>
        <p:nvSpPr>
          <p:cNvPr id="298" name="Google Shape;298;g142ad2f6649_0_6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42ad2f6649_0_1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3" name="Google Shape;303;g142ad2f6649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3754953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42ad2f6649_0_1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3" name="Google Shape;303;g142ad2f6649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142ad2f6649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3" name="Google Shape;333;g142ad2f6649_0_1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Transisi antar outline</a:t>
            </a:r>
            <a:endParaRPr/>
          </a:p>
        </p:txBody>
      </p:sp>
      <p:sp>
        <p:nvSpPr>
          <p:cNvPr id="334" name="Google Shape;334;g142ad2f6649_0_14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142ad2f6649_0_15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39" name="Google Shape;339;g142ad2f6649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142ad2f6649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5" name="Google Shape;345;g142ad2f6649_0_6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Transisi antar outline</a:t>
            </a:r>
            <a:endParaRPr/>
          </a:p>
        </p:txBody>
      </p:sp>
      <p:sp>
        <p:nvSpPr>
          <p:cNvPr id="346" name="Google Shape;346;g142ad2f6649_0_6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142ad2f6649_0_1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51" name="Google Shape;351;g142ad2f6649_0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142ad2f6649_0_1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57" name="Google Shape;357;g142ad2f6649_0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1451da43991_0_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63" name="Google Shape;363;g1451da43991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Transisi antar outline</a:t>
            </a:r>
            <a:endParaRPr/>
          </a:p>
        </p:txBody>
      </p:sp>
      <p:sp>
        <p:nvSpPr>
          <p:cNvPr id="202" name="Google Shape;202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7" name="Google Shape;20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42ad2f6649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3" name="Google Shape;213;g142ad2f6649_0_7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Transisi antar outline</a:t>
            </a:r>
            <a:endParaRPr/>
          </a:p>
        </p:txBody>
      </p:sp>
      <p:sp>
        <p:nvSpPr>
          <p:cNvPr id="214" name="Google Shape;214;g142ad2f6649_0_7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42ad2f6649_0_7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9" name="Google Shape;219;g142ad2f6649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42ad2f6649_0_7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9" name="Google Shape;219;g142ad2f6649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9921440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42ad2f6649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5" name="Google Shape;225;g142ad2f6649_0_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Transisi antar outline</a:t>
            </a:r>
            <a:endParaRPr/>
          </a:p>
        </p:txBody>
      </p:sp>
      <p:sp>
        <p:nvSpPr>
          <p:cNvPr id="226" name="Google Shape;226;g142ad2f6649_0_4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142ad2f6649_0_8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1" name="Google Shape;231;g142ad2f6649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70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70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7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7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7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9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9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9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9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9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9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9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9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9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9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73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42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  <a:defRPr sz="320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01" name="Google Shape;101;p73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w="9525" cap="flat" cmpd="sng">
            <a:solidFill>
              <a:srgbClr val="103864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102" name="Google Shape;102;p73"/>
          <p:cNvSpPr txBox="1"/>
          <p:nvPr/>
        </p:nvSpPr>
        <p:spPr>
          <a:xfrm>
            <a:off x="3906714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3" name="Google Shape;103;p7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412084" y="224287"/>
            <a:ext cx="1572880" cy="455637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73"/>
          <p:cNvSpPr txBox="1"/>
          <p:nvPr/>
        </p:nvSpPr>
        <p:spPr>
          <a:xfrm>
            <a:off x="-1190479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73"/>
          <p:cNvSpPr txBox="1"/>
          <p:nvPr/>
        </p:nvSpPr>
        <p:spPr>
          <a:xfrm>
            <a:off x="9155723" y="63393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sz="800" b="0" i="0" u="none" strike="noStrike" cap="none">
              <a:solidFill>
                <a:srgbClr val="10386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cxnSp>
        <p:nvCxnSpPr>
          <p:cNvPr id="106" name="Google Shape;106;p73"/>
          <p:cNvCxnSpPr/>
          <p:nvPr/>
        </p:nvCxnSpPr>
        <p:spPr>
          <a:xfrm>
            <a:off x="504885" y="1224951"/>
            <a:ext cx="3640347" cy="0"/>
          </a:xfrm>
          <a:prstGeom prst="straightConnector1">
            <a:avLst/>
          </a:prstGeom>
          <a:noFill/>
          <a:ln w="28575" cap="flat" cmpd="sng">
            <a:solidFill>
              <a:srgbClr val="F3C145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74"/>
          <p:cNvSpPr txBox="1">
            <a:spLocks noGrp="1"/>
          </p:cNvSpPr>
          <p:nvPr>
            <p:ph type="title"/>
          </p:nvPr>
        </p:nvSpPr>
        <p:spPr>
          <a:xfrm>
            <a:off x="316523" y="2691441"/>
            <a:ext cx="11582400" cy="896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4400"/>
              <a:buFont typeface="Sora"/>
              <a:buNone/>
              <a:defRPr sz="440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09" name="Google Shape;109;p74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w="9525" cap="flat" cmpd="sng">
            <a:solidFill>
              <a:srgbClr val="103864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110" name="Google Shape;110;p74"/>
          <p:cNvSpPr txBox="1"/>
          <p:nvPr/>
        </p:nvSpPr>
        <p:spPr>
          <a:xfrm>
            <a:off x="3906714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74"/>
          <p:cNvSpPr txBox="1"/>
          <p:nvPr/>
        </p:nvSpPr>
        <p:spPr>
          <a:xfrm>
            <a:off x="-1190479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2" name="Google Shape;112;p7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412084" y="224287"/>
            <a:ext cx="1572880" cy="455637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74"/>
          <p:cNvSpPr txBox="1"/>
          <p:nvPr/>
        </p:nvSpPr>
        <p:spPr>
          <a:xfrm>
            <a:off x="9155723" y="63393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sz="800" b="0" i="0" u="none" strike="noStrike" cap="none">
              <a:solidFill>
                <a:srgbClr val="10386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cxnSp>
        <p:nvCxnSpPr>
          <p:cNvPr id="114" name="Google Shape;114;p74"/>
          <p:cNvCxnSpPr/>
          <p:nvPr/>
        </p:nvCxnSpPr>
        <p:spPr>
          <a:xfrm>
            <a:off x="3969975" y="3588007"/>
            <a:ext cx="4252050" cy="0"/>
          </a:xfrm>
          <a:prstGeom prst="straightConnector1">
            <a:avLst/>
          </a:prstGeom>
          <a:noFill/>
          <a:ln w="28575" cap="flat" cmpd="sng">
            <a:solidFill>
              <a:srgbClr val="F3C145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75"/>
          <p:cNvSpPr txBox="1"/>
          <p:nvPr/>
        </p:nvSpPr>
        <p:spPr>
          <a:xfrm>
            <a:off x="2499208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7" name="Google Shape;117;p75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w="9525" cap="flat" cmpd="sng">
            <a:solidFill>
              <a:srgbClr val="103864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118" name="Google Shape;118;p75"/>
          <p:cNvSpPr txBox="1"/>
          <p:nvPr/>
        </p:nvSpPr>
        <p:spPr>
          <a:xfrm>
            <a:off x="3906714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75"/>
          <p:cNvSpPr txBox="1"/>
          <p:nvPr/>
        </p:nvSpPr>
        <p:spPr>
          <a:xfrm>
            <a:off x="-1190479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75"/>
          <p:cNvSpPr txBox="1"/>
          <p:nvPr/>
        </p:nvSpPr>
        <p:spPr>
          <a:xfrm>
            <a:off x="9155723" y="63393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sz="800" b="0" i="0" u="none" strike="noStrike" cap="none">
              <a:solidFill>
                <a:srgbClr val="10386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40">
          <p15:clr>
            <a:srgbClr val="FBAE40"/>
          </p15:clr>
        </p15:guide>
        <p15:guide id="2" pos="7440">
          <p15:clr>
            <a:srgbClr val="FBAE40"/>
          </p15:clr>
        </p15:guide>
        <p15:guide id="3" orient="horz" pos="192">
          <p15:clr>
            <a:srgbClr val="FBAE40"/>
          </p15:clr>
        </p15:guide>
        <p15:guide id="4" orient="horz" pos="4128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76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1912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  <a:defRPr sz="320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76"/>
          <p:cNvSpPr txBox="1">
            <a:spLocks noGrp="1"/>
          </p:cNvSpPr>
          <p:nvPr>
            <p:ph type="body" idx="1"/>
          </p:nvPr>
        </p:nvSpPr>
        <p:spPr>
          <a:xfrm>
            <a:off x="388943" y="1825625"/>
            <a:ext cx="5854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32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8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4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4" name="Google Shape;124;p76"/>
          <p:cNvSpPr txBox="1">
            <a:spLocks noGrp="1"/>
          </p:cNvSpPr>
          <p:nvPr>
            <p:ph type="body" idx="2"/>
          </p:nvPr>
        </p:nvSpPr>
        <p:spPr>
          <a:xfrm>
            <a:off x="6172199" y="1825625"/>
            <a:ext cx="5630857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32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8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4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125" name="Google Shape;125;p76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w="9525" cap="flat" cmpd="sng">
            <a:solidFill>
              <a:srgbClr val="103864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126" name="Google Shape;126;p76"/>
          <p:cNvSpPr txBox="1"/>
          <p:nvPr/>
        </p:nvSpPr>
        <p:spPr>
          <a:xfrm>
            <a:off x="3906714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7" name="Google Shape;127;p7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412084" y="224287"/>
            <a:ext cx="1572880" cy="455637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76"/>
          <p:cNvSpPr txBox="1"/>
          <p:nvPr/>
        </p:nvSpPr>
        <p:spPr>
          <a:xfrm>
            <a:off x="-1190479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76"/>
          <p:cNvSpPr txBox="1"/>
          <p:nvPr/>
        </p:nvSpPr>
        <p:spPr>
          <a:xfrm>
            <a:off x="9155723" y="63393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sz="800" b="0" i="0" u="none" strike="noStrike" cap="none">
              <a:solidFill>
                <a:srgbClr val="10386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77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391889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Roboto Mono Medium"/>
              <a:buNone/>
              <a:defRPr sz="3200"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77"/>
          <p:cNvSpPr txBox="1">
            <a:spLocks noGrp="1"/>
          </p:cNvSpPr>
          <p:nvPr>
            <p:ph type="body" idx="1"/>
          </p:nvPr>
        </p:nvSpPr>
        <p:spPr>
          <a:xfrm>
            <a:off x="388944" y="1681163"/>
            <a:ext cx="5608632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2400"/>
              <a:buNone/>
              <a:defRPr sz="2400" b="1"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33" name="Google Shape;133;p77"/>
          <p:cNvSpPr txBox="1">
            <a:spLocks noGrp="1"/>
          </p:cNvSpPr>
          <p:nvPr>
            <p:ph type="body" idx="2"/>
          </p:nvPr>
        </p:nvSpPr>
        <p:spPr>
          <a:xfrm>
            <a:off x="388944" y="2505075"/>
            <a:ext cx="5608632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3200"/>
              <a:buChar char="•"/>
              <a:defRPr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800"/>
              <a:buChar char="•"/>
              <a:defRPr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400"/>
              <a:buChar char="•"/>
              <a:defRPr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4" name="Google Shape;134;p77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608632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2400"/>
              <a:buNone/>
              <a:defRPr sz="2400" b="1"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35" name="Google Shape;135;p77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608632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3200"/>
              <a:buChar char="•"/>
              <a:defRPr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800"/>
              <a:buChar char="•"/>
              <a:defRPr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400"/>
              <a:buChar char="•"/>
              <a:defRPr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136" name="Google Shape;136;p77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w="9525" cap="flat" cmpd="sng">
            <a:solidFill>
              <a:srgbClr val="103864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137" name="Google Shape;137;p77"/>
          <p:cNvSpPr txBox="1"/>
          <p:nvPr/>
        </p:nvSpPr>
        <p:spPr>
          <a:xfrm>
            <a:off x="3906714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8" name="Google Shape;138;p7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412084" y="224287"/>
            <a:ext cx="1572880" cy="455637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77"/>
          <p:cNvSpPr txBox="1"/>
          <p:nvPr/>
        </p:nvSpPr>
        <p:spPr>
          <a:xfrm>
            <a:off x="-1190479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77"/>
          <p:cNvSpPr txBox="1"/>
          <p:nvPr/>
        </p:nvSpPr>
        <p:spPr>
          <a:xfrm>
            <a:off x="9155723" y="63393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sz="800" b="0" i="0" u="none" strike="noStrike" cap="none">
              <a:solidFill>
                <a:srgbClr val="10386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79"/>
          <p:cNvSpPr txBox="1">
            <a:spLocks noGrp="1"/>
          </p:cNvSpPr>
          <p:nvPr>
            <p:ph type="title"/>
          </p:nvPr>
        </p:nvSpPr>
        <p:spPr>
          <a:xfrm>
            <a:off x="388944" y="457200"/>
            <a:ext cx="4383082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800"/>
              <a:buFont typeface="Roboto Mono Light"/>
              <a:buNone/>
              <a:defRPr sz="2800">
                <a:solidFill>
                  <a:srgbClr val="103864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7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619868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2800"/>
              <a:buChar char="•"/>
              <a:defRPr sz="2800"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400"/>
              <a:buChar char="•"/>
              <a:defRPr sz="2400"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 sz="2000"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800"/>
              <a:buChar char="•"/>
              <a:defRPr sz="1800"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800"/>
              <a:buChar char="•"/>
              <a:defRPr sz="1800"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150" name="Google Shape;150;p79"/>
          <p:cNvSpPr txBox="1">
            <a:spLocks noGrp="1"/>
          </p:cNvSpPr>
          <p:nvPr>
            <p:ph type="body" idx="2"/>
          </p:nvPr>
        </p:nvSpPr>
        <p:spPr>
          <a:xfrm>
            <a:off x="388944" y="2057400"/>
            <a:ext cx="4383082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1200"/>
              <a:buNone/>
              <a:defRPr sz="1200"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cxnSp>
        <p:nvCxnSpPr>
          <p:cNvPr id="151" name="Google Shape;151;p79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w="9525" cap="flat" cmpd="sng">
            <a:solidFill>
              <a:srgbClr val="103864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152" name="Google Shape;152;p79"/>
          <p:cNvSpPr txBox="1"/>
          <p:nvPr/>
        </p:nvSpPr>
        <p:spPr>
          <a:xfrm>
            <a:off x="3906714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3" name="Google Shape;153;p7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412084" y="224287"/>
            <a:ext cx="1572880" cy="455637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79"/>
          <p:cNvSpPr txBox="1"/>
          <p:nvPr/>
        </p:nvSpPr>
        <p:spPr>
          <a:xfrm>
            <a:off x="-1190479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79"/>
          <p:cNvSpPr txBox="1"/>
          <p:nvPr/>
        </p:nvSpPr>
        <p:spPr>
          <a:xfrm>
            <a:off x="9155723" y="63393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sz="800" b="0" i="0" u="none" strike="noStrike" cap="none">
              <a:solidFill>
                <a:srgbClr val="10386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80"/>
          <p:cNvSpPr txBox="1">
            <a:spLocks noGrp="1"/>
          </p:cNvSpPr>
          <p:nvPr>
            <p:ph type="title"/>
          </p:nvPr>
        </p:nvSpPr>
        <p:spPr>
          <a:xfrm>
            <a:off x="388944" y="457200"/>
            <a:ext cx="4383082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Roboto Mono Medium"/>
              <a:buNone/>
              <a:defRPr sz="3200"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80"/>
          <p:cNvSpPr>
            <a:spLocks noGrp="1"/>
          </p:cNvSpPr>
          <p:nvPr>
            <p:ph type="pic" idx="2"/>
          </p:nvPr>
        </p:nvSpPr>
        <p:spPr>
          <a:xfrm>
            <a:off x="5183188" y="457201"/>
            <a:ext cx="6619868" cy="5403850"/>
          </a:xfrm>
          <a:prstGeom prst="rect">
            <a:avLst/>
          </a:prstGeom>
          <a:noFill/>
          <a:ln>
            <a:noFill/>
          </a:ln>
        </p:spPr>
      </p:sp>
      <p:sp>
        <p:nvSpPr>
          <p:cNvPr id="159" name="Google Shape;159;p80"/>
          <p:cNvSpPr txBox="1">
            <a:spLocks noGrp="1"/>
          </p:cNvSpPr>
          <p:nvPr>
            <p:ph type="body" idx="1"/>
          </p:nvPr>
        </p:nvSpPr>
        <p:spPr>
          <a:xfrm>
            <a:off x="388944" y="2057400"/>
            <a:ext cx="4383082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1200"/>
              <a:buNone/>
              <a:defRPr sz="1200"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cxnSp>
        <p:nvCxnSpPr>
          <p:cNvPr id="160" name="Google Shape;160;p80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w="9525" cap="flat" cmpd="sng">
            <a:solidFill>
              <a:srgbClr val="103864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161" name="Google Shape;161;p80"/>
          <p:cNvSpPr txBox="1"/>
          <p:nvPr/>
        </p:nvSpPr>
        <p:spPr>
          <a:xfrm>
            <a:off x="3906714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" name="Google Shape;162;p8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412084" y="224287"/>
            <a:ext cx="1572880" cy="455637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80"/>
          <p:cNvSpPr txBox="1"/>
          <p:nvPr/>
        </p:nvSpPr>
        <p:spPr>
          <a:xfrm>
            <a:off x="-1190479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80"/>
          <p:cNvSpPr txBox="1"/>
          <p:nvPr/>
        </p:nvSpPr>
        <p:spPr>
          <a:xfrm>
            <a:off x="9155723" y="63393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sz="800" b="0" i="0" u="none" strike="noStrike" cap="none">
              <a:solidFill>
                <a:srgbClr val="10386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81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14113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Roboto Mono Medium"/>
              <a:buNone/>
              <a:defRPr sz="3200"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81"/>
          <p:cNvSpPr txBox="1">
            <a:spLocks noGrp="1"/>
          </p:cNvSpPr>
          <p:nvPr>
            <p:ph type="body" idx="1"/>
          </p:nvPr>
        </p:nvSpPr>
        <p:spPr>
          <a:xfrm rot="5400000">
            <a:off x="3920330" y="-1705762"/>
            <a:ext cx="4351338" cy="11414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3200"/>
              <a:buChar char="•"/>
              <a:defRPr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800"/>
              <a:buChar char="•"/>
              <a:defRPr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400"/>
              <a:buChar char="•"/>
              <a:defRPr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168" name="Google Shape;168;p81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w="9525" cap="flat" cmpd="sng">
            <a:solidFill>
              <a:srgbClr val="103864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169" name="Google Shape;169;p81"/>
          <p:cNvSpPr txBox="1"/>
          <p:nvPr/>
        </p:nvSpPr>
        <p:spPr>
          <a:xfrm>
            <a:off x="3906714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0" name="Google Shape;170;p8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412084" y="224287"/>
            <a:ext cx="1572880" cy="455637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81"/>
          <p:cNvSpPr txBox="1"/>
          <p:nvPr/>
        </p:nvSpPr>
        <p:spPr>
          <a:xfrm>
            <a:off x="-1190479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81"/>
          <p:cNvSpPr txBox="1"/>
          <p:nvPr/>
        </p:nvSpPr>
        <p:spPr>
          <a:xfrm>
            <a:off x="9155723" y="63393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sz="800" b="0" i="0" u="none" strike="noStrike" cap="none">
              <a:solidFill>
                <a:srgbClr val="10386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8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8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8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8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8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82"/>
          <p:cNvSpPr txBox="1">
            <a:spLocks noGrp="1"/>
          </p:cNvSpPr>
          <p:nvPr>
            <p:ph type="title"/>
          </p:nvPr>
        </p:nvSpPr>
        <p:spPr>
          <a:xfrm rot="5400000">
            <a:off x="7563391" y="1841431"/>
            <a:ext cx="5497039" cy="31740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Roboto Mono"/>
              <a:buNone/>
              <a:defRPr sz="3200"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82"/>
          <p:cNvSpPr txBox="1">
            <a:spLocks noGrp="1"/>
          </p:cNvSpPr>
          <p:nvPr>
            <p:ph type="body" idx="1"/>
          </p:nvPr>
        </p:nvSpPr>
        <p:spPr>
          <a:xfrm rot="5400000">
            <a:off x="1732201" y="-663336"/>
            <a:ext cx="5497040" cy="8183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3200"/>
              <a:buChar char="•"/>
              <a:defRPr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800"/>
              <a:buChar char="•"/>
              <a:defRPr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400"/>
              <a:buChar char="•"/>
              <a:defRPr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176" name="Google Shape;176;p82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w="9525" cap="flat" cmpd="sng">
            <a:solidFill>
              <a:srgbClr val="103864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177" name="Google Shape;177;p82"/>
          <p:cNvSpPr txBox="1"/>
          <p:nvPr/>
        </p:nvSpPr>
        <p:spPr>
          <a:xfrm>
            <a:off x="3906714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8" name="Google Shape;178;p8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412084" y="224287"/>
            <a:ext cx="1572880" cy="455637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82"/>
          <p:cNvSpPr txBox="1"/>
          <p:nvPr/>
        </p:nvSpPr>
        <p:spPr>
          <a:xfrm>
            <a:off x="-1190479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82"/>
          <p:cNvSpPr txBox="1"/>
          <p:nvPr/>
        </p:nvSpPr>
        <p:spPr>
          <a:xfrm>
            <a:off x="9155723" y="63393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sz="800" b="0" i="0" u="none" strike="noStrike" cap="none">
              <a:solidFill>
                <a:srgbClr val="10386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8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8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8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8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8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8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8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8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8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8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8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8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8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8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8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8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8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8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8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8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8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8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8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8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9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9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9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9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9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9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16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6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6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6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6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6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71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392749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  <a:defRPr sz="3200" b="0" i="0" u="none" strike="noStrike" cap="none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" name="Google Shape;86;p71"/>
          <p:cNvSpPr txBox="1">
            <a:spLocks noGrp="1"/>
          </p:cNvSpPr>
          <p:nvPr>
            <p:ph type="body" idx="1"/>
          </p:nvPr>
        </p:nvSpPr>
        <p:spPr>
          <a:xfrm>
            <a:off x="388943" y="1825625"/>
            <a:ext cx="11392749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2pPr>
            <a:lvl3pPr marL="1371600" marR="0" lvl="2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3pPr>
            <a:lvl4pPr marL="1828800" marR="0" lvl="3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4pPr>
            <a:lvl5pPr marL="2286000" marR="0" lvl="4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87" name="Google Shape;87;p71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10412084" y="224287"/>
            <a:ext cx="1572880" cy="45563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8" name="Google Shape;88;p71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w="9525" cap="flat" cmpd="sng">
            <a:solidFill>
              <a:srgbClr val="103864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89" name="Google Shape;89;p71"/>
          <p:cNvSpPr txBox="1"/>
          <p:nvPr/>
        </p:nvSpPr>
        <p:spPr>
          <a:xfrm>
            <a:off x="-1190479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71"/>
          <p:cNvSpPr txBox="1"/>
          <p:nvPr/>
        </p:nvSpPr>
        <p:spPr>
          <a:xfrm>
            <a:off x="3906714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8" r:id="rId6"/>
    <p:sldLayoutId id="2147483669" r:id="rId7"/>
    <p:sldLayoutId id="2147483670" r:id="rId8"/>
    <p:sldLayoutId id="2147483671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6" name="Google Shape;186;p1"/>
          <p:cNvGrpSpPr/>
          <p:nvPr/>
        </p:nvGrpSpPr>
        <p:grpSpPr>
          <a:xfrm>
            <a:off x="1352100" y="2431013"/>
            <a:ext cx="9762214" cy="1199299"/>
            <a:chOff x="1352101" y="2247783"/>
            <a:chExt cx="9487800" cy="1199299"/>
          </a:xfrm>
        </p:grpSpPr>
        <p:sp>
          <p:nvSpPr>
            <p:cNvPr id="187" name="Google Shape;187;p1"/>
            <p:cNvSpPr txBox="1"/>
            <p:nvPr/>
          </p:nvSpPr>
          <p:spPr>
            <a:xfrm>
              <a:off x="1352101" y="2247783"/>
              <a:ext cx="9487800" cy="7694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4400"/>
                <a:buFont typeface="Sora"/>
                <a:buNone/>
              </a:pPr>
              <a:r>
                <a:rPr lang="en-US" sz="4400" dirty="0">
                  <a:solidFill>
                    <a:srgbClr val="FFFFFF"/>
                  </a:solidFill>
                  <a:latin typeface="Sora"/>
                  <a:ea typeface="Sora"/>
                  <a:cs typeface="Sora"/>
                  <a:sym typeface="Sora"/>
                </a:rPr>
                <a:t>Final Project - Insurance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p1"/>
            <p:cNvSpPr/>
            <p:nvPr/>
          </p:nvSpPr>
          <p:spPr>
            <a:xfrm>
              <a:off x="3306290" y="3044482"/>
              <a:ext cx="5579400" cy="402600"/>
            </a:xfrm>
            <a:prstGeom prst="roundRect">
              <a:avLst>
                <a:gd name="adj" fmla="val 50000"/>
              </a:avLst>
            </a:prstGeom>
            <a:solidFill>
              <a:srgbClr val="F3C14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03864"/>
                </a:buClr>
                <a:buSzPts val="1800"/>
                <a:buFont typeface="Sora"/>
                <a:buNone/>
              </a:pPr>
              <a:r>
                <a:rPr lang="en-US" sz="1800" dirty="0">
                  <a:solidFill>
                    <a:srgbClr val="103864"/>
                  </a:solidFill>
                  <a:latin typeface="Sora"/>
                  <a:ea typeface="Sora"/>
                  <a:cs typeface="Sora"/>
                  <a:sym typeface="Sora"/>
                </a:rPr>
                <a:t>Probability Course - </a:t>
              </a:r>
              <a:r>
                <a:rPr lang="en-US" sz="1800" dirty="0" err="1">
                  <a:solidFill>
                    <a:srgbClr val="103864"/>
                  </a:solidFill>
                  <a:latin typeface="Sora"/>
                  <a:ea typeface="Sora"/>
                  <a:cs typeface="Sora"/>
                  <a:sym typeface="Sora"/>
                </a:rPr>
                <a:t>Sekolah</a:t>
              </a:r>
              <a:r>
                <a:rPr lang="en-US" sz="1800" dirty="0">
                  <a:solidFill>
                    <a:srgbClr val="103864"/>
                  </a:solidFill>
                  <a:latin typeface="Sora"/>
                  <a:ea typeface="Sora"/>
                  <a:cs typeface="Sora"/>
                  <a:sym typeface="Sora"/>
                </a:rPr>
                <a:t> Data </a:t>
              </a:r>
              <a:r>
                <a:rPr lang="en-US" sz="1800" dirty="0" err="1">
                  <a:solidFill>
                    <a:srgbClr val="103864"/>
                  </a:solidFill>
                  <a:latin typeface="Sora"/>
                  <a:ea typeface="Sora"/>
                  <a:cs typeface="Sora"/>
                  <a:sym typeface="Sora"/>
                </a:rPr>
                <a:t>Pacmann</a:t>
              </a:r>
              <a:endParaRPr sz="18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</p:grpSp>
      <p:pic>
        <p:nvPicPr>
          <p:cNvPr id="189" name="Google Shape;189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412083" y="224287"/>
            <a:ext cx="1572882" cy="455637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1"/>
          <p:cNvSpPr txBox="1"/>
          <p:nvPr/>
        </p:nvSpPr>
        <p:spPr>
          <a:xfrm>
            <a:off x="10662473" y="6414143"/>
            <a:ext cx="1285929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Montserrat Light"/>
              <a:buNone/>
            </a:pPr>
            <a:r>
              <a:rPr lang="en-US" sz="800" b="0" i="0" u="none" strike="noStrike" cap="none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1"/>
          <p:cNvSpPr txBox="1"/>
          <p:nvPr/>
        </p:nvSpPr>
        <p:spPr>
          <a:xfrm>
            <a:off x="496312" y="6414143"/>
            <a:ext cx="788999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Montserrat Light"/>
              <a:buNone/>
            </a:pPr>
            <a:r>
              <a:rPr lang="en-US" sz="800" b="0" i="0" u="none" strike="noStrike" cap="none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92" name="Google Shape;192;p1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stealth" w="med" len="med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42ad2f6649_0_89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dirty="0"/>
              <a:t>Mean of BMI </a:t>
            </a:r>
            <a:endParaRPr dirty="0"/>
          </a:p>
        </p:txBody>
      </p:sp>
      <p:sp>
        <p:nvSpPr>
          <p:cNvPr id="2" name="Google Shape;234;g142ad2f6649_0_84">
            <a:extLst>
              <a:ext uri="{FF2B5EF4-FFF2-40B4-BE49-F238E27FC236}">
                <a16:creationId xmlns:a16="http://schemas.microsoft.com/office/drawing/2014/main" id="{4B09EAF1-ACD3-17DA-4EC4-CC5869B4360F}"/>
              </a:ext>
            </a:extLst>
          </p:cNvPr>
          <p:cNvSpPr txBox="1"/>
          <p:nvPr/>
        </p:nvSpPr>
        <p:spPr>
          <a:xfrm>
            <a:off x="249115" y="1584375"/>
            <a:ext cx="11388900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Rata – rata Nilai BMI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pengguna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asuransi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adalah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30,66</a:t>
            </a: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16AC8A-F5D6-BE19-641B-3D2599C525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942" y="2103185"/>
            <a:ext cx="11249072" cy="14072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9E29BC5-440D-13EA-4AA0-F79DBB4551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941" y="4466172"/>
            <a:ext cx="11249073" cy="1159543"/>
          </a:xfrm>
          <a:prstGeom prst="rect">
            <a:avLst/>
          </a:prstGeom>
        </p:spPr>
      </p:pic>
      <p:sp>
        <p:nvSpPr>
          <p:cNvPr id="7" name="Google Shape;234;g142ad2f6649_0_84">
            <a:extLst>
              <a:ext uri="{FF2B5EF4-FFF2-40B4-BE49-F238E27FC236}">
                <a16:creationId xmlns:a16="http://schemas.microsoft.com/office/drawing/2014/main" id="{854BCEDC-3E8D-2E5E-2C59-3578902654FD}"/>
              </a:ext>
            </a:extLst>
          </p:cNvPr>
          <p:cNvSpPr txBox="1"/>
          <p:nvPr/>
        </p:nvSpPr>
        <p:spPr>
          <a:xfrm>
            <a:off x="249114" y="3827726"/>
            <a:ext cx="11388900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Rata – rata Nilai BMI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pengguna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asuransi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yang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merokok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adalah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30,71</a:t>
            </a: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42ad2f6649_0_89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dirty="0"/>
              <a:t>Mean of age insurance user</a:t>
            </a:r>
            <a:endParaRPr dirty="0"/>
          </a:p>
        </p:txBody>
      </p:sp>
      <p:sp>
        <p:nvSpPr>
          <p:cNvPr id="2" name="Google Shape;234;g142ad2f6649_0_84">
            <a:extLst>
              <a:ext uri="{FF2B5EF4-FFF2-40B4-BE49-F238E27FC236}">
                <a16:creationId xmlns:a16="http://schemas.microsoft.com/office/drawing/2014/main" id="{4B09EAF1-ACD3-17DA-4EC4-CC5869B4360F}"/>
              </a:ext>
            </a:extLst>
          </p:cNvPr>
          <p:cNvSpPr txBox="1"/>
          <p:nvPr/>
        </p:nvSpPr>
        <p:spPr>
          <a:xfrm>
            <a:off x="249115" y="1584375"/>
            <a:ext cx="11388900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0160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Rata – rata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umur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pengguna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asuransi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perempuan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yang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merokok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adalah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39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tahun</a:t>
            </a: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101600">
              <a:lnSpc>
                <a:spcPct val="150000"/>
              </a:lnSpc>
              <a:buClr>
                <a:srgbClr val="103864"/>
              </a:buClr>
              <a:buSzPts val="2000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Rata – rata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umur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pengguna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asuransi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laki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-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laki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yang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merokok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adalah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38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tahun</a:t>
            </a: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6BC47E-B1AC-854A-13B9-7F3A813DAF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115" y="2684014"/>
            <a:ext cx="11128146" cy="1981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743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42ad2f6649_0_89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dirty="0"/>
              <a:t>Mean of health charges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B3B54B-9FB3-3EA6-57CD-3369C3A278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179" y="2722847"/>
            <a:ext cx="11258771" cy="1412306"/>
          </a:xfrm>
          <a:prstGeom prst="rect">
            <a:avLst/>
          </a:prstGeom>
        </p:spPr>
      </p:pic>
      <p:sp>
        <p:nvSpPr>
          <p:cNvPr id="6" name="Google Shape;234;g142ad2f6649_0_84">
            <a:extLst>
              <a:ext uri="{FF2B5EF4-FFF2-40B4-BE49-F238E27FC236}">
                <a16:creationId xmlns:a16="http://schemas.microsoft.com/office/drawing/2014/main" id="{E1B06C0E-EA9F-EE95-A55A-3818A61540CE}"/>
              </a:ext>
            </a:extLst>
          </p:cNvPr>
          <p:cNvSpPr txBox="1"/>
          <p:nvPr/>
        </p:nvSpPr>
        <p:spPr>
          <a:xfrm>
            <a:off x="249115" y="1584375"/>
            <a:ext cx="11388900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0160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Rata – rata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Kesehatan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32.050</a:t>
            </a:r>
          </a:p>
          <a:p>
            <a:pPr marL="101600">
              <a:lnSpc>
                <a:spcPct val="150000"/>
              </a:lnSpc>
              <a:buClr>
                <a:srgbClr val="103864"/>
              </a:buClr>
              <a:buSzPts val="2000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Rata – rata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Kesehatan non-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8.434</a:t>
            </a: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</p:spTree>
    <p:extLst>
      <p:ext uri="{BB962C8B-B14F-4D97-AF65-F5344CB8AC3E}">
        <p14:creationId xmlns:p14="http://schemas.microsoft.com/office/powerpoint/2010/main" val="10941294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42ad2f6649_0_49"/>
          <p:cNvSpPr txBox="1">
            <a:spLocks noGrp="1"/>
          </p:cNvSpPr>
          <p:nvPr>
            <p:ph type="title"/>
          </p:nvPr>
        </p:nvSpPr>
        <p:spPr>
          <a:xfrm>
            <a:off x="316523" y="2691441"/>
            <a:ext cx="11582400" cy="8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4000"/>
              <a:buFont typeface="Sora"/>
              <a:buNone/>
            </a:pPr>
            <a:r>
              <a:rPr lang="en-US" sz="4000"/>
              <a:t>Categorical Variables Analysis</a:t>
            </a:r>
            <a:endParaRPr sz="40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142ad2f6649_0_104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sz="2800" dirty="0" err="1"/>
              <a:t>Besaran</a:t>
            </a:r>
            <a:r>
              <a:rPr lang="en-US" sz="2800" dirty="0"/>
              <a:t> </a:t>
            </a:r>
            <a:r>
              <a:rPr lang="en-US" sz="2800" dirty="0" err="1"/>
              <a:t>Tagihan</a:t>
            </a:r>
            <a:r>
              <a:rPr lang="en-US" sz="2800" dirty="0"/>
              <a:t> Antara </a:t>
            </a:r>
            <a:r>
              <a:rPr lang="en-US" sz="2800" dirty="0" err="1"/>
              <a:t>Pengguna</a:t>
            </a:r>
            <a:r>
              <a:rPr lang="en-US" sz="2800" dirty="0"/>
              <a:t> </a:t>
            </a:r>
            <a:r>
              <a:rPr lang="en-US" sz="2800" dirty="0" err="1"/>
              <a:t>Laki</a:t>
            </a:r>
            <a:r>
              <a:rPr lang="en-US" sz="2800" dirty="0"/>
              <a:t> </a:t>
            </a:r>
            <a:r>
              <a:rPr lang="en-US" sz="2800" dirty="0" err="1"/>
              <a:t>Laki</a:t>
            </a:r>
            <a:r>
              <a:rPr lang="en-US" sz="2800" dirty="0"/>
              <a:t> dan Perempuan</a:t>
            </a:r>
            <a:endParaRPr sz="2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1AD9B2C-B9D4-5145-4B12-C75F53AA7B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943" y="1458685"/>
            <a:ext cx="11104815" cy="2427514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142ad2f6649_0_99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dirty="0" err="1"/>
              <a:t>Proporsion</a:t>
            </a:r>
            <a:r>
              <a:rPr lang="en-US" dirty="0"/>
              <a:t> of charges in each region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CF5D6C5-1819-C8D2-6708-087E419F82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943" y="1849144"/>
            <a:ext cx="9018923" cy="3267141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1451da43991_0_10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dirty="0" err="1"/>
              <a:t>Proporsion</a:t>
            </a:r>
            <a:r>
              <a:rPr lang="en-US" dirty="0"/>
              <a:t> of smoker and non-smoker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9FB7D01-73EA-3B25-9672-CCBAE7AFA7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557" y="1690825"/>
            <a:ext cx="9545296" cy="2761432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1451da43991_0_15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/>
              <a:t>Etc..</a:t>
            </a: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3E122EA-4C42-2780-9B9A-32CA59D883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6159" y="1690826"/>
            <a:ext cx="7239681" cy="4249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7928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1451da43991_0_15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dirty="0" err="1"/>
              <a:t>Peluang</a:t>
            </a:r>
            <a:r>
              <a:rPr lang="en-US" dirty="0"/>
              <a:t> </a:t>
            </a:r>
            <a:r>
              <a:rPr lang="en-US" dirty="0" err="1"/>
              <a:t>perokok</a:t>
            </a:r>
            <a:r>
              <a:rPr lang="en-US" dirty="0"/>
              <a:t> </a:t>
            </a:r>
            <a:r>
              <a:rPr lang="en-US" dirty="0" err="1"/>
              <a:t>perempuan</a:t>
            </a:r>
            <a:r>
              <a:rPr lang="en-US" dirty="0"/>
              <a:t> dan </a:t>
            </a:r>
            <a:r>
              <a:rPr lang="en-US" dirty="0" err="1"/>
              <a:t>laki</a:t>
            </a:r>
            <a:r>
              <a:rPr lang="en-US" dirty="0"/>
              <a:t> - </a:t>
            </a:r>
            <a:r>
              <a:rPr lang="en-US" dirty="0" err="1"/>
              <a:t>laki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73748CF-FAC2-16B8-804B-3163EDB3C9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2415" y="1594269"/>
            <a:ext cx="8034556" cy="3669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7277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1451da43991_0_15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dirty="0" err="1"/>
              <a:t>Distribusi</a:t>
            </a:r>
            <a:r>
              <a:rPr lang="en-US" dirty="0"/>
              <a:t> </a:t>
            </a:r>
            <a:r>
              <a:rPr lang="en-US" dirty="0" err="1"/>
              <a:t>Tagihan</a:t>
            </a:r>
            <a:r>
              <a:rPr lang="en-US" dirty="0"/>
              <a:t> </a:t>
            </a:r>
            <a:r>
              <a:rPr lang="en-US" dirty="0" err="1"/>
              <a:t>Tiap</a:t>
            </a:r>
            <a:r>
              <a:rPr lang="en-US" dirty="0"/>
              <a:t> Region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04413A-51F6-2A6C-B5DF-122923FC5C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9769"/>
          <a:stretch/>
        </p:blipFill>
        <p:spPr>
          <a:xfrm>
            <a:off x="361549" y="1351522"/>
            <a:ext cx="7204022" cy="255931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104F087-6866-5142-2E5B-6B78473E16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231"/>
          <a:stretch/>
        </p:blipFill>
        <p:spPr>
          <a:xfrm>
            <a:off x="3976517" y="3766457"/>
            <a:ext cx="7137797" cy="2559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447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4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42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/>
              <a:t>Outline</a:t>
            </a:r>
            <a:endParaRPr/>
          </a:p>
        </p:txBody>
      </p:sp>
      <p:sp>
        <p:nvSpPr>
          <p:cNvPr id="198" name="Google Shape;198;p4"/>
          <p:cNvSpPr txBox="1"/>
          <p:nvPr/>
        </p:nvSpPr>
        <p:spPr>
          <a:xfrm>
            <a:off x="401515" y="1584375"/>
            <a:ext cx="11388900" cy="2246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Introduction</a:t>
            </a: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Dataset</a:t>
            </a: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Descriptive Statistic Analysis</a:t>
            </a: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Categorical Variables Analysis</a:t>
            </a: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Continuous Variables Analysis</a:t>
            </a: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Variables Correlation</a:t>
            </a: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Hypothesis Testing</a:t>
            </a: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142ad2f6649_0_64"/>
          <p:cNvSpPr txBox="1">
            <a:spLocks noGrp="1"/>
          </p:cNvSpPr>
          <p:nvPr>
            <p:ph type="title"/>
          </p:nvPr>
        </p:nvSpPr>
        <p:spPr>
          <a:xfrm>
            <a:off x="316523" y="2691441"/>
            <a:ext cx="11582400" cy="8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4000"/>
              <a:buFont typeface="Sora"/>
              <a:buNone/>
            </a:pPr>
            <a:r>
              <a:rPr lang="en-US" sz="4000"/>
              <a:t>Continuous Variables Analysis</a:t>
            </a:r>
            <a:endParaRPr sz="40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42ad2f6649_0_114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sz="2800" dirty="0" err="1"/>
              <a:t>Probabilitas</a:t>
            </a:r>
            <a:r>
              <a:rPr lang="en-US" sz="2800" dirty="0"/>
              <a:t> </a:t>
            </a:r>
            <a:r>
              <a:rPr lang="en-US" sz="2800" dirty="0" err="1"/>
              <a:t>Tagihan</a:t>
            </a:r>
            <a:r>
              <a:rPr lang="en-US" sz="2800" dirty="0"/>
              <a:t> Kesehatan </a:t>
            </a:r>
            <a:r>
              <a:rPr lang="en-US" sz="2800" dirty="0" err="1"/>
              <a:t>Perokok</a:t>
            </a:r>
            <a:endParaRPr sz="2800" dirty="0"/>
          </a:p>
        </p:txBody>
      </p:sp>
      <p:sp>
        <p:nvSpPr>
          <p:cNvPr id="306" name="Google Shape;306;g142ad2f6649_0_114"/>
          <p:cNvSpPr txBox="1"/>
          <p:nvPr/>
        </p:nvSpPr>
        <p:spPr>
          <a:xfrm>
            <a:off x="388943" y="1486403"/>
            <a:ext cx="11388900" cy="1323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l"/>
            <a:r>
              <a:rPr lang="sv-SE" sz="2000" dirty="0">
                <a:solidFill>
                  <a:srgbClr val="103864"/>
                </a:solidFill>
                <a:latin typeface="Sora"/>
                <a:cs typeface="Sora"/>
              </a:rPr>
              <a:t>Mencari kemungkin terjadi, seorang perokok dengan BMI diatas 25 akan mendapatkan</a:t>
            </a:r>
          </a:p>
          <a:p>
            <a:pPr algn="l"/>
            <a:r>
              <a:rPr lang="sv-SE" sz="2000" dirty="0">
                <a:solidFill>
                  <a:srgbClr val="103864"/>
                </a:solidFill>
                <a:latin typeface="Sora"/>
                <a:cs typeface="Sora"/>
              </a:rPr>
              <a:t>tagihan kesehatan di atas 16.700.</a:t>
            </a:r>
          </a:p>
          <a:p>
            <a:pPr algn="l"/>
            <a:endParaRPr lang="sv-SE" sz="2000" dirty="0">
              <a:solidFill>
                <a:srgbClr val="103864"/>
              </a:solidFill>
              <a:latin typeface="Sora"/>
              <a:cs typeface="Sora"/>
              <a:sym typeface="Sora"/>
            </a:endParaRPr>
          </a:p>
          <a:p>
            <a:pPr algn="l"/>
            <a:r>
              <a:rPr lang="sv-SE" sz="2000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Peluang yang didapatkan adalah 96% mendapatkan tagihan kesehatan yang tinggi</a:t>
            </a:r>
            <a:endParaRPr lang="en-US" sz="2000" dirty="0">
              <a:solidFill>
                <a:srgbClr val="103864"/>
              </a:solidFill>
              <a:latin typeface="Sora"/>
              <a:cs typeface="Sora"/>
              <a:sym typeface="Sora"/>
            </a:endParaRPr>
          </a:p>
        </p:txBody>
      </p:sp>
    </p:spTree>
    <p:extLst>
      <p:ext uri="{BB962C8B-B14F-4D97-AF65-F5344CB8AC3E}">
        <p14:creationId xmlns:p14="http://schemas.microsoft.com/office/powerpoint/2010/main" val="34691014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42ad2f6649_0_114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sz="2800" dirty="0" err="1"/>
              <a:t>Peluang</a:t>
            </a:r>
            <a:r>
              <a:rPr lang="en-US" sz="2800" dirty="0"/>
              <a:t> </a:t>
            </a:r>
            <a:r>
              <a:rPr lang="en-US" sz="2800" dirty="0" err="1"/>
              <a:t>acak</a:t>
            </a:r>
            <a:r>
              <a:rPr lang="en-US" sz="2800" dirty="0"/>
              <a:t> </a:t>
            </a:r>
            <a:r>
              <a:rPr lang="en-US" sz="2800" dirty="0" err="1"/>
              <a:t>dari</a:t>
            </a:r>
            <a:r>
              <a:rPr lang="en-US" sz="2800" dirty="0"/>
              <a:t> </a:t>
            </a:r>
            <a:r>
              <a:rPr lang="en-US" sz="2800" dirty="0" err="1"/>
              <a:t>perokok</a:t>
            </a:r>
            <a:endParaRPr sz="2800" dirty="0"/>
          </a:p>
        </p:txBody>
      </p:sp>
      <p:sp>
        <p:nvSpPr>
          <p:cNvPr id="2" name="Google Shape;306;g142ad2f6649_0_114">
            <a:extLst>
              <a:ext uri="{FF2B5EF4-FFF2-40B4-BE49-F238E27FC236}">
                <a16:creationId xmlns:a16="http://schemas.microsoft.com/office/drawing/2014/main" id="{44EC759A-E007-CF66-C779-02D298E143AE}"/>
              </a:ext>
            </a:extLst>
          </p:cNvPr>
          <p:cNvSpPr txBox="1"/>
          <p:nvPr/>
        </p:nvSpPr>
        <p:spPr>
          <a:xfrm>
            <a:off x="388943" y="1486403"/>
            <a:ext cx="11388900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l"/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Berapa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peluang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seseorang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acak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tagihan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kesehatannya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diatas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16.7k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diketahui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dia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adalah</a:t>
            </a:r>
            <a:endParaRPr lang="en-ID" sz="2000" dirty="0">
              <a:solidFill>
                <a:srgbClr val="103864"/>
              </a:solidFill>
              <a:latin typeface="Sora"/>
              <a:cs typeface="Sora"/>
            </a:endParaRPr>
          </a:p>
          <a:p>
            <a:pPr algn="l"/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perokok</a:t>
            </a:r>
            <a:endParaRPr lang="sv-SE" sz="2000" dirty="0">
              <a:solidFill>
                <a:srgbClr val="103864"/>
              </a:solidFill>
              <a:latin typeface="Sora"/>
              <a:cs typeface="Sora"/>
              <a:sym typeface="Sora"/>
            </a:endParaRPr>
          </a:p>
          <a:p>
            <a:pPr algn="l"/>
            <a:r>
              <a:rPr lang="sv-SE" sz="2000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Peluang yang didapatkan adalah 91% mendapatkan tagihan kesehatan yang tinggi</a:t>
            </a:r>
            <a:endParaRPr lang="en-US" sz="2000" dirty="0">
              <a:solidFill>
                <a:srgbClr val="103864"/>
              </a:solidFill>
              <a:latin typeface="Sora"/>
              <a:cs typeface="Sora"/>
              <a:sym typeface="Sora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142ad2f6649_0_149"/>
          <p:cNvSpPr txBox="1">
            <a:spLocks noGrp="1"/>
          </p:cNvSpPr>
          <p:nvPr>
            <p:ph type="title"/>
          </p:nvPr>
        </p:nvSpPr>
        <p:spPr>
          <a:xfrm>
            <a:off x="316523" y="2691441"/>
            <a:ext cx="11582400" cy="8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4000"/>
              <a:buFont typeface="Sora"/>
              <a:buNone/>
            </a:pPr>
            <a:r>
              <a:rPr lang="en-US" sz="4000"/>
              <a:t>Variables Correlation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142ad2f6649_0_154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/>
              <a:t>Correlation </a:t>
            </a: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135173A-BAB8-4D95-02F8-EB6B9F38D4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557" y="1432810"/>
            <a:ext cx="5848651" cy="8572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5994392-D693-9B89-A820-889F07454F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557" y="2290104"/>
            <a:ext cx="5952898" cy="387121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142ad2f6649_0_69"/>
          <p:cNvSpPr txBox="1">
            <a:spLocks noGrp="1"/>
          </p:cNvSpPr>
          <p:nvPr>
            <p:ph type="title"/>
          </p:nvPr>
        </p:nvSpPr>
        <p:spPr>
          <a:xfrm>
            <a:off x="316523" y="2691441"/>
            <a:ext cx="11582400" cy="8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4000"/>
              <a:buFont typeface="Sora"/>
              <a:buNone/>
            </a:pPr>
            <a:r>
              <a:rPr lang="en-US" sz="4000"/>
              <a:t>Hypothesis Testing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142ad2f6649_0_129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dirty="0"/>
              <a:t>Smoker’s charges are higher than non-smoker’s</a:t>
            </a:r>
          </a:p>
        </p:txBody>
      </p:sp>
      <p:sp>
        <p:nvSpPr>
          <p:cNvPr id="354" name="Google Shape;354;g142ad2f6649_0_129"/>
          <p:cNvSpPr txBox="1"/>
          <p:nvPr/>
        </p:nvSpPr>
        <p:spPr>
          <a:xfrm>
            <a:off x="401515" y="1584375"/>
            <a:ext cx="11388900" cy="2862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44500" lvl="0" indent="-3429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Menentukan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hipotesis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awal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rata – rata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sampel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lebih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kecil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atau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sama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rata – rata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sampel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non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dan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menentukan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significance level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sebesar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(alpha = 5%)</a:t>
            </a: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Result</a:t>
            </a: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○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Nilai p-value yang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kita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dapatkan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adalah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0.0000000000075</a:t>
            </a:r>
            <a:endParaRPr sz="2000" dirty="0">
              <a:solidFill>
                <a:srgbClr val="103864"/>
              </a:solidFill>
              <a:latin typeface="Sora"/>
              <a:cs typeface="Sora"/>
              <a:sym typeface="Sora"/>
            </a:endParaRPr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○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Karena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kurang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dari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alpha,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maka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kita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tolak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klaim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rata – rata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sampel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lebih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kecil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atau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sama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rata – rata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sampel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non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, dan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disimpulkan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bahwa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Tagihan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Perokok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diatas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rata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rata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Tagihan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Non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Perokok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.</a:t>
            </a:r>
            <a:endParaRPr sz="2000" dirty="0">
              <a:solidFill>
                <a:srgbClr val="103864"/>
              </a:solidFill>
              <a:latin typeface="Sora"/>
              <a:cs typeface="Sora"/>
              <a:sym typeface="Sora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142ad2f6649_0_134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dirty="0"/>
              <a:t>Charges with high BMI are higher than low BMI</a:t>
            </a:r>
            <a:endParaRPr dirty="0"/>
          </a:p>
        </p:txBody>
      </p:sp>
      <p:sp>
        <p:nvSpPr>
          <p:cNvPr id="2" name="Google Shape;354;g142ad2f6649_0_129">
            <a:extLst>
              <a:ext uri="{FF2B5EF4-FFF2-40B4-BE49-F238E27FC236}">
                <a16:creationId xmlns:a16="http://schemas.microsoft.com/office/drawing/2014/main" id="{C030BF77-D9BE-2764-2B13-33060985381B}"/>
              </a:ext>
            </a:extLst>
          </p:cNvPr>
          <p:cNvSpPr txBox="1"/>
          <p:nvPr/>
        </p:nvSpPr>
        <p:spPr>
          <a:xfrm>
            <a:off x="401515" y="1584375"/>
            <a:ext cx="11388900" cy="31700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44500" lvl="0" indent="-3429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Menentukan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hipotesis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awal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rata – rata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sampel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BMI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tinggi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lebih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kecil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atau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sama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rata – rata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sampel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BMI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rendah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dan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menentukan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significance level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sebesar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(alpha = 5%)</a:t>
            </a: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Result</a:t>
            </a: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○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Nilai p-value yang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kita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dapatkan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adalah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0.1234</a:t>
            </a:r>
            <a:endParaRPr sz="2000" dirty="0">
              <a:solidFill>
                <a:srgbClr val="103864"/>
              </a:solidFill>
              <a:latin typeface="Sora"/>
              <a:cs typeface="Sora"/>
              <a:sym typeface="Sora"/>
            </a:endParaRPr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○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Karena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lebih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dari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alpha,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maka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kita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gagal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menolak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klaim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rata – rata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sampel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BMI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tinggi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lebih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kecil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atau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sama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rata – rata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sampel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BMI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rendah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, dan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disimpulkan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bahwa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tagihan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Kesehatan BMI yang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lebih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dari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25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berada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dibawah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rata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rata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Tagihan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Kesehatan BMI yang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kurang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dari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25.</a:t>
            </a:r>
            <a:endParaRPr sz="2000" dirty="0">
              <a:solidFill>
                <a:srgbClr val="103864"/>
              </a:solidFill>
              <a:latin typeface="Sora"/>
              <a:cs typeface="Sora"/>
              <a:sym typeface="Sora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1451da43991_0_36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dirty="0"/>
              <a:t>Men’s health charge are higher than women</a:t>
            </a:r>
            <a:endParaRPr dirty="0"/>
          </a:p>
        </p:txBody>
      </p:sp>
      <p:sp>
        <p:nvSpPr>
          <p:cNvPr id="2" name="Google Shape;354;g142ad2f6649_0_129">
            <a:extLst>
              <a:ext uri="{FF2B5EF4-FFF2-40B4-BE49-F238E27FC236}">
                <a16:creationId xmlns:a16="http://schemas.microsoft.com/office/drawing/2014/main" id="{6C5C62DD-8122-5B62-0049-B1A55841F767}"/>
              </a:ext>
            </a:extLst>
          </p:cNvPr>
          <p:cNvSpPr txBox="1"/>
          <p:nvPr/>
        </p:nvSpPr>
        <p:spPr>
          <a:xfrm>
            <a:off x="401515" y="1584375"/>
            <a:ext cx="11388900" cy="2862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44500" lvl="0" indent="-3429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Menentukan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hipotesis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awal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rata – rata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laki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–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laki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lebih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kecil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atau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sama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perempuan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dan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menentukan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significance level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sebesar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(alpha = 5%)</a:t>
            </a: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Result</a:t>
            </a: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○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Nilai p-value yang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kita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dapatkan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adalah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0.7721</a:t>
            </a:r>
            <a:endParaRPr sz="2000" dirty="0">
              <a:solidFill>
                <a:srgbClr val="103864"/>
              </a:solidFill>
              <a:latin typeface="Sora"/>
              <a:cs typeface="Sora"/>
              <a:sym typeface="Sora"/>
            </a:endParaRPr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○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Karena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lebih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dari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alpha,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maka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kita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gagal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menolak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klaim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rata – rata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laki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–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laki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lebih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kecil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atau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sama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perempuan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, dan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disimpulkan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bahwa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Tagihan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Kesehatan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Laki-Laki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berada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dibawah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rata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rata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Tagihan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Kesehatan Perempuan.</a:t>
            </a:r>
            <a:endParaRPr sz="2000" dirty="0">
              <a:solidFill>
                <a:srgbClr val="103864"/>
              </a:solidFill>
              <a:latin typeface="Sora"/>
              <a:cs typeface="Sora"/>
              <a:sym typeface="Sor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5"/>
          <p:cNvSpPr txBox="1">
            <a:spLocks noGrp="1"/>
          </p:cNvSpPr>
          <p:nvPr>
            <p:ph type="title"/>
          </p:nvPr>
        </p:nvSpPr>
        <p:spPr>
          <a:xfrm>
            <a:off x="316523" y="2691441"/>
            <a:ext cx="11582400" cy="896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4000"/>
              <a:buFont typeface="Sora"/>
              <a:buNone/>
            </a:pPr>
            <a:r>
              <a:rPr lang="en-US" sz="4000"/>
              <a:t>Introduction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42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/>
              <a:t>Introduction</a:t>
            </a:r>
            <a:endParaRPr/>
          </a:p>
        </p:txBody>
      </p:sp>
      <p:sp>
        <p:nvSpPr>
          <p:cNvPr id="210" name="Google Shape;210;p3"/>
          <p:cNvSpPr txBox="1"/>
          <p:nvPr/>
        </p:nvSpPr>
        <p:spPr>
          <a:xfrm>
            <a:off x="401515" y="1584375"/>
            <a:ext cx="11388900" cy="2400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Project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ini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bertujuan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untuk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menganalisa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variable – variable yang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memiliki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hubungan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Kesehatan yang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diterima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oleh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pengguna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asuransi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.</a:t>
            </a:r>
          </a:p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Sebagai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contoh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,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dari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Analisa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ini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dapat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apakah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ada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keterkaitan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antara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pengguna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yang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merokok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besaran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premi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?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Atau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berapa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peluang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mendapatkan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yang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tinggi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?</a:t>
            </a: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142ad2f6649_0_74"/>
          <p:cNvSpPr txBox="1">
            <a:spLocks noGrp="1"/>
          </p:cNvSpPr>
          <p:nvPr>
            <p:ph type="title"/>
          </p:nvPr>
        </p:nvSpPr>
        <p:spPr>
          <a:xfrm>
            <a:off x="316523" y="2691441"/>
            <a:ext cx="11582400" cy="8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4000"/>
              <a:buFont typeface="Sora"/>
              <a:buNone/>
            </a:pPr>
            <a:r>
              <a:rPr lang="en-US" sz="4000"/>
              <a:t>Dataset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42ad2f6649_0_79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dirty="0"/>
              <a:t>Dataset</a:t>
            </a:r>
            <a:endParaRPr dirty="0"/>
          </a:p>
        </p:txBody>
      </p:sp>
      <p:sp>
        <p:nvSpPr>
          <p:cNvPr id="222" name="Google Shape;222;g142ad2f6649_0_79"/>
          <p:cNvSpPr txBox="1"/>
          <p:nvPr/>
        </p:nvSpPr>
        <p:spPr>
          <a:xfrm>
            <a:off x="401515" y="1584375"/>
            <a:ext cx="11388900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Dataset yang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digunakan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pada project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ini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merupakan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data yang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berisi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data personal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pengguna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asuransi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. Adapun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deskripsi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setiap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kolom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sebagai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berikut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:</a:t>
            </a: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2" name="Google Shape;222;g142ad2f6649_0_79">
            <a:extLst>
              <a:ext uri="{FF2B5EF4-FFF2-40B4-BE49-F238E27FC236}">
                <a16:creationId xmlns:a16="http://schemas.microsoft.com/office/drawing/2014/main" id="{A9E1B5EB-30E1-5406-9A47-E576A3903D8F}"/>
              </a:ext>
            </a:extLst>
          </p:cNvPr>
          <p:cNvSpPr txBox="1"/>
          <p:nvPr/>
        </p:nvSpPr>
        <p:spPr>
          <a:xfrm>
            <a:off x="521258" y="2248678"/>
            <a:ext cx="11388900" cy="37856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Age		: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Berisi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data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terkait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umur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pengguna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asuransi</a:t>
            </a: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Sex		: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Berisi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data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terkait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gender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pengguna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asuransi</a:t>
            </a: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BMI		: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Berisi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data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terkait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body mass index </a:t>
            </a:r>
            <a:r>
              <a:rPr lang="en-US" sz="2000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- </a:t>
            </a:r>
            <a:r>
              <a:rPr lang="sv-SE" sz="2000" dirty="0">
                <a:solidFill>
                  <a:srgbClr val="103864"/>
                </a:solidFill>
                <a:latin typeface="Sora"/>
                <a:cs typeface="Sora"/>
              </a:rPr>
              <a:t>berat badan ideal yang diukur 			  berdasarkan berat dan tinggi badan – pengguna asuransi</a:t>
            </a: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Arial" panose="020B0604020202020204" pitchFamily="34" charset="0"/>
              <a:buChar char="•"/>
            </a:pPr>
            <a:r>
              <a:rPr lang="sv-SE" sz="2000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Children	: Berisi data terkait jumlah anak tertanggung asuransi</a:t>
            </a: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Arial" panose="020B0604020202020204" pitchFamily="34" charset="0"/>
              <a:buChar char="•"/>
            </a:pPr>
            <a:r>
              <a:rPr lang="sv-SE" sz="2000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Smoker	: Berisi data terkait informasi apakah pengguna merokok atau tidak</a:t>
            </a: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Arial" panose="020B0604020202020204" pitchFamily="34" charset="0"/>
              <a:buChar char="•"/>
            </a:pPr>
            <a:r>
              <a:rPr lang="sv-SE" sz="2000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Region	: Berisi data terkait lokasi tempat tinggal pengguna asuransi</a:t>
            </a: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Arial" panose="020B0604020202020204" pitchFamily="34" charset="0"/>
              <a:buChar char="•"/>
            </a:pPr>
            <a:r>
              <a:rPr lang="sv-SE" sz="2000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Charges	: Berisi data terkait besaran tagihan kesehatan tiap pengguna asuransi</a:t>
            </a:r>
            <a:endParaRPr lang="en-US" sz="2000" dirty="0">
              <a:solidFill>
                <a:srgbClr val="103864"/>
              </a:solidFill>
              <a:latin typeface="Sora"/>
              <a:cs typeface="Sora"/>
              <a:sym typeface="Sor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42ad2f6649_0_79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dirty="0"/>
              <a:t>Dataset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8B36C4-7174-A872-5811-8DA3D4A3A1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2024"/>
          <a:stretch/>
        </p:blipFill>
        <p:spPr>
          <a:xfrm>
            <a:off x="401515" y="2025271"/>
            <a:ext cx="6112185" cy="3341939"/>
          </a:xfrm>
          <a:prstGeom prst="rect">
            <a:avLst/>
          </a:prstGeom>
        </p:spPr>
      </p:pic>
      <p:sp>
        <p:nvSpPr>
          <p:cNvPr id="5" name="Google Shape;222;g142ad2f6649_0_79">
            <a:extLst>
              <a:ext uri="{FF2B5EF4-FFF2-40B4-BE49-F238E27FC236}">
                <a16:creationId xmlns:a16="http://schemas.microsoft.com/office/drawing/2014/main" id="{1A682ED9-CBC6-FEC3-816E-A364D0C75A48}"/>
              </a:ext>
            </a:extLst>
          </p:cNvPr>
          <p:cNvSpPr txBox="1"/>
          <p:nvPr/>
        </p:nvSpPr>
        <p:spPr>
          <a:xfrm>
            <a:off x="401515" y="1490790"/>
            <a:ext cx="11388900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Sample dataset </a:t>
            </a: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5FD4473-B9E3-EA10-1598-57C861CA31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5345" y="2020078"/>
            <a:ext cx="5105398" cy="3631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318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42ad2f6649_0_44"/>
          <p:cNvSpPr txBox="1">
            <a:spLocks noGrp="1"/>
          </p:cNvSpPr>
          <p:nvPr>
            <p:ph type="title"/>
          </p:nvPr>
        </p:nvSpPr>
        <p:spPr>
          <a:xfrm>
            <a:off x="316523" y="2691441"/>
            <a:ext cx="11582400" cy="8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4000"/>
              <a:buFont typeface="Sora"/>
              <a:buNone/>
            </a:pPr>
            <a:r>
              <a:rPr lang="en-US" sz="4000"/>
              <a:t>Descriptive Statistics Analysis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42ad2f6649_0_84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/>
              <a:t>Mean of Age</a:t>
            </a:r>
            <a:endParaRPr/>
          </a:p>
        </p:txBody>
      </p:sp>
      <p:sp>
        <p:nvSpPr>
          <p:cNvPr id="234" name="Google Shape;234;g142ad2f6649_0_84"/>
          <p:cNvSpPr txBox="1"/>
          <p:nvPr/>
        </p:nvSpPr>
        <p:spPr>
          <a:xfrm>
            <a:off x="249115" y="1336902"/>
            <a:ext cx="8698942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Rata – rata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umur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pengguna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asuransi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adalah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39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tahun</a:t>
            </a: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C4DA10-9A41-3F59-4BB6-761DAA453A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487" y="1756141"/>
            <a:ext cx="6274126" cy="19798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0466274-6D5E-C285-4A3E-207B79F55E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487" y="4223658"/>
            <a:ext cx="8665337" cy="1911472"/>
          </a:xfrm>
          <a:prstGeom prst="rect">
            <a:avLst/>
          </a:prstGeom>
        </p:spPr>
      </p:pic>
      <p:sp>
        <p:nvSpPr>
          <p:cNvPr id="6" name="Google Shape;234;g142ad2f6649_0_84">
            <a:extLst>
              <a:ext uri="{FF2B5EF4-FFF2-40B4-BE49-F238E27FC236}">
                <a16:creationId xmlns:a16="http://schemas.microsoft.com/office/drawing/2014/main" id="{7798B81C-85BF-70FB-EE2A-ADC23F04C772}"/>
              </a:ext>
            </a:extLst>
          </p:cNvPr>
          <p:cNvSpPr txBox="1"/>
          <p:nvPr/>
        </p:nvSpPr>
        <p:spPr>
          <a:xfrm>
            <a:off x="249115" y="3736016"/>
            <a:ext cx="9994342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Rata – rata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umur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pengguna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asuransi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 yang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merokok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adalah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39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tahun</a:t>
            </a: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699</Words>
  <Application>Microsoft Office PowerPoint</Application>
  <PresentationFormat>Widescreen</PresentationFormat>
  <Paragraphs>94</Paragraphs>
  <Slides>28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28</vt:i4>
      </vt:variant>
    </vt:vector>
  </HeadingPairs>
  <TitlesOfParts>
    <vt:vector size="37" baseType="lpstr">
      <vt:lpstr>Sora</vt:lpstr>
      <vt:lpstr>Roboto Mono Light</vt:lpstr>
      <vt:lpstr>Montserrat Light</vt:lpstr>
      <vt:lpstr>Calibri</vt:lpstr>
      <vt:lpstr>Roboto Mono Medium</vt:lpstr>
      <vt:lpstr>Arial</vt:lpstr>
      <vt:lpstr>Roboto Mono</vt:lpstr>
      <vt:lpstr>1_Office Theme</vt:lpstr>
      <vt:lpstr>Office Theme</vt:lpstr>
      <vt:lpstr>PowerPoint Presentation</vt:lpstr>
      <vt:lpstr>Outline</vt:lpstr>
      <vt:lpstr>Introduction</vt:lpstr>
      <vt:lpstr>Introduction</vt:lpstr>
      <vt:lpstr>Dataset</vt:lpstr>
      <vt:lpstr>Dataset</vt:lpstr>
      <vt:lpstr>Dataset</vt:lpstr>
      <vt:lpstr>Descriptive Statistics Analysis</vt:lpstr>
      <vt:lpstr>Mean of Age</vt:lpstr>
      <vt:lpstr>Mean of BMI </vt:lpstr>
      <vt:lpstr>Mean of age insurance user</vt:lpstr>
      <vt:lpstr>Mean of health charges</vt:lpstr>
      <vt:lpstr>Categorical Variables Analysis</vt:lpstr>
      <vt:lpstr>Besaran Tagihan Antara Pengguna Laki Laki dan Perempuan</vt:lpstr>
      <vt:lpstr>Proporsion of charges in each region</vt:lpstr>
      <vt:lpstr>Proporsion of smoker and non-smoker</vt:lpstr>
      <vt:lpstr>Etc..</vt:lpstr>
      <vt:lpstr>Peluang perokok perempuan dan laki - laki</vt:lpstr>
      <vt:lpstr>Distribusi Tagihan Tiap Region</vt:lpstr>
      <vt:lpstr>Continuous Variables Analysis</vt:lpstr>
      <vt:lpstr>Probabilitas Tagihan Kesehatan Perokok</vt:lpstr>
      <vt:lpstr>Peluang acak dari perokok</vt:lpstr>
      <vt:lpstr>Variables Correlation</vt:lpstr>
      <vt:lpstr>Correlation </vt:lpstr>
      <vt:lpstr>Hypothesis Testing</vt:lpstr>
      <vt:lpstr>Smoker’s charges are higher than non-smoker’s</vt:lpstr>
      <vt:lpstr>Charges with high BMI are higher than low BMI</vt:lpstr>
      <vt:lpstr>Men’s health charge are higher than women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RIDO TRI PUTRA</dc:creator>
  <cp:lastModifiedBy>Hendra Yoga</cp:lastModifiedBy>
  <cp:revision>1</cp:revision>
  <dcterms:created xsi:type="dcterms:W3CDTF">2022-06-30T03:08:43Z</dcterms:created>
  <dcterms:modified xsi:type="dcterms:W3CDTF">2022-10-16T14:27:38Z</dcterms:modified>
</cp:coreProperties>
</file>